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476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378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FF00"/>
    <a:srgbClr val="FFFFFF"/>
    <a:srgbClr val="FFCCCC"/>
    <a:srgbClr val="FF99FF"/>
    <a:srgbClr val="FF0066"/>
    <a:srgbClr val="3333FF"/>
    <a:srgbClr val="060D4C"/>
    <a:srgbClr val="042B6C"/>
    <a:srgbClr val="3366CC"/>
    <a:srgbClr val="33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A9F8A9C-6116-4124-9DF7-34A25AD14388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3076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AD65599-DA2F-453F-A52B-C0AAB420021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3D6ED7-CFC4-40D3-9494-5B87DCF23242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BF1D7-B95A-4C6F-87B7-B12EF4389A2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368422770"/>
      </p:ext>
    </p:extLst>
  </p:cSld>
  <p:clrMapOvr>
    <a:masterClrMapping/>
  </p:clrMapOvr>
  <p:transition advClick="0" advTm="6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985D9A-A647-4CB2-837F-E233473D248B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1575C-C396-4286-A301-A4CC911EF73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953512094"/>
      </p:ext>
    </p:extLst>
  </p:cSld>
  <p:clrMapOvr>
    <a:masterClrMapping/>
  </p:clrMapOvr>
  <p:transition advClick="0" advTm="6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C2E804-02B2-4231-A7F1-B526AC9A9B7A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D50CE-345E-44CA-B612-711862C73B9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92045585"/>
      </p:ext>
    </p:extLst>
  </p:cSld>
  <p:clrMapOvr>
    <a:masterClrMapping/>
  </p:clrMapOvr>
  <p:transition advClick="0" advTm="6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66818B-9E62-4244-AE89-745ED5BB9718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86503-6E9A-4565-88B2-84A2598862B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063890586"/>
      </p:ext>
    </p:extLst>
  </p:cSld>
  <p:clrMapOvr>
    <a:masterClrMapping/>
  </p:clrMapOvr>
  <p:transition advClick="0" advTm="6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EBA3A-1EF2-42BB-ABBE-EFC034402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687939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48676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1295400" y="381000"/>
            <a:ext cx="7239000" cy="563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790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0041BD-AB2B-45B9-93FA-7333A5CEBC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C84F61-535F-4B02-998A-6E8CCCAE8C4B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59221-9863-44B1-8405-D494E062268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65496012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4C326-DDB9-48BC-8412-45F3B76691CD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A1E8A-EFFE-4574-8E04-03A0529BDD4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89227173"/>
      </p:ext>
    </p:extLst>
  </p:cSld>
  <p:clrMapOvr>
    <a:masterClrMapping/>
  </p:clrMapOvr>
  <p:transition advClick="0" advTm="6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E59ACC-5DCE-4E3D-A186-B0F146435509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DAC03-64E6-4B3E-93BE-3BDE2D72A94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554602535"/>
      </p:ext>
    </p:extLst>
  </p:cSld>
  <p:clrMapOvr>
    <a:masterClrMapping/>
  </p:clrMapOvr>
  <p:transition advClick="0" advTm="6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B6B3F9-C376-4A90-8BE7-73EB48CEFBBE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63D92-1A4F-41D0-9CDE-FE5AE0882B4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5782547"/>
      </p:ext>
    </p:extLst>
  </p:cSld>
  <p:clrMapOvr>
    <a:masterClrMapping/>
  </p:clrMapOvr>
  <p:transition advClick="0" advTm="6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3D864C-8530-4D88-B78F-35666CCECAF8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9D604-6EA3-4FFE-BB6D-73ED9C5D40A3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946685071"/>
      </p:ext>
    </p:extLst>
  </p:cSld>
  <p:clrMapOvr>
    <a:masterClrMapping/>
  </p:clrMapOvr>
  <p:transition advClick="0" advTm="6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E06D3-BF4D-4F98-A754-FACC7884851F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8ACD4-A236-4F57-A8D0-905C014E9377}" type="slidenum">
              <a:rPr lang="zh-CN" altLang="en-US"/>
              <a:pPr/>
              <a:t>‹#›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6043358"/>
            <a:ext cx="2734050" cy="689597"/>
          </a:xfrm>
          <a:prstGeom prst="rect">
            <a:avLst/>
          </a:prstGeom>
        </p:spPr>
      </p:pic>
      <p:sp>
        <p:nvSpPr>
          <p:cNvPr id="8" name="文本框 7"/>
          <p:cNvSpPr txBox="1"/>
          <p:nvPr userDrawn="1"/>
        </p:nvSpPr>
        <p:spPr>
          <a:xfrm>
            <a:off x="179512" y="188640"/>
            <a:ext cx="368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■▐ </a:t>
            </a:r>
            <a:r>
              <a:rPr lang="zh-CN" altLang="en-US" b="1" spc="300" baseline="0" dirty="0" smtClean="0"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电工电子实验中心 </a:t>
            </a:r>
            <a:r>
              <a:rPr lang="zh-CN" altLang="en-US" b="1" spc="300" baseline="0" dirty="0" smtClean="0">
                <a:latin typeface="Times New Roman" panose="02020603050405020304" pitchFamily="18" charset="0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▌■</a:t>
            </a:r>
            <a:endParaRPr lang="zh-CN" altLang="en-US" b="1" spc="300" baseline="0" dirty="0"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2013466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4"/>
          <p:cNvSpPr txBox="1">
            <a:spLocks/>
          </p:cNvSpPr>
          <p:nvPr userDrawn="1"/>
        </p:nvSpPr>
        <p:spPr bwMode="auto">
          <a:xfrm>
            <a:off x="8113650" y="6453336"/>
            <a:ext cx="100652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ctr" eaLnBrk="1" hangingPunct="1">
              <a:defRPr sz="130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lvl="0"/>
            <a:r>
              <a:rPr lang="zh-CN" altLang="en-US" dirty="0" smtClean="0"/>
              <a:t>第</a:t>
            </a:r>
            <a:fld id="{2E49D604-6EA3-4FFE-BB6D-73ED9C5D40A3}" type="slidenum">
              <a:rPr lang="zh-CN" altLang="en-US" smtClean="0"/>
              <a:pPr lvl="0"/>
              <a:t>‹#›</a:t>
            </a:fld>
            <a:r>
              <a:rPr lang="zh-CN" altLang="en-US" dirty="0" smtClean="0"/>
              <a:t>页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456735874"/>
      </p:ext>
    </p:extLst>
  </p:cSld>
  <p:clrMapOvr>
    <a:masterClrMapping/>
  </p:clrMapOvr>
  <p:transition advClick="0" advTm="6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EE4A0C4-0665-4ABC-8C10-5C0EFB3ACEF2}" type="datetimeFigureOut">
              <a:rPr lang="zh-CN" altLang="en-US" smtClean="0"/>
              <a:pPr/>
              <a:t>2017-5-26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3457D450-E368-4683-A7CB-5839825184F8}" type="slidenum">
              <a:rPr lang="zh-CN" altLang="en-US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63568498"/>
      </p:ext>
    </p:extLst>
  </p:cSld>
  <p:clrMapOvr>
    <a:masterClrMapping/>
  </p:clrMapOvr>
  <p:transition advClick="0" advTm="6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2B638C25-B035-428C-B77D-2E792F3E6CDA}" type="datetimeFigureOut">
              <a:rPr lang="zh-CN" altLang="en-US"/>
              <a:pPr/>
              <a:t>2017-5-26</a:t>
            </a:fld>
            <a:endParaRPr lang="en-US" altLang="zh-CN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fld id="{9D3AB086-98CE-4DB6-AD9C-93C429FE3F1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77" r:id="rId8"/>
    <p:sldLayoutId id="2147483657" r:id="rId9"/>
    <p:sldLayoutId id="2147483658" r:id="rId10"/>
    <p:sldLayoutId id="2147483659" r:id="rId11"/>
    <p:sldLayoutId id="2147483660" r:id="rId12"/>
    <p:sldLayoutId id="2147483672" r:id="rId13"/>
    <p:sldLayoutId id="2147483674" r:id="rId14"/>
    <p:sldLayoutId id="2147483675" r:id="rId15"/>
    <p:sldLayoutId id="2147483678" r:id="rId16"/>
  </p:sldLayoutIdLst>
  <p:transition advClick="0" advTm="600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0"/>
          <p:cNvSpPr>
            <a:spLocks noChangeArrowheads="1"/>
          </p:cNvSpPr>
          <p:nvPr/>
        </p:nvSpPr>
        <p:spPr bwMode="auto">
          <a:xfrm rot="5400000">
            <a:off x="4087688" y="3126457"/>
            <a:ext cx="287338" cy="249238"/>
          </a:xfrm>
          <a:prstGeom prst="triangle">
            <a:avLst>
              <a:gd name="adj" fmla="val 50000"/>
            </a:avLst>
          </a:prstGeom>
          <a:solidFill>
            <a:srgbClr val="DDDDDD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endParaRPr lang="zh-CN" altLang="en-US"/>
          </a:p>
        </p:txBody>
      </p:sp>
      <p:sp>
        <p:nvSpPr>
          <p:cNvPr id="4099" name="Line 19"/>
          <p:cNvSpPr>
            <a:spLocks noChangeShapeType="1"/>
          </p:cNvSpPr>
          <p:nvPr/>
        </p:nvSpPr>
        <p:spPr bwMode="auto">
          <a:xfrm>
            <a:off x="4106738" y="908720"/>
            <a:ext cx="0" cy="4895850"/>
          </a:xfrm>
          <a:prstGeom prst="line">
            <a:avLst/>
          </a:prstGeom>
          <a:noFill/>
          <a:ln w="9525" cmpd="sng">
            <a:solidFill>
              <a:srgbClr val="DDDDD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5" name="直接连接符 4"/>
          <p:cNvCxnSpPr>
            <a:cxnSpLocks noChangeShapeType="1"/>
          </p:cNvCxnSpPr>
          <p:nvPr/>
        </p:nvCxnSpPr>
        <p:spPr bwMode="auto">
          <a:xfrm>
            <a:off x="0" y="1844824"/>
            <a:ext cx="396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 flipV="1">
            <a:off x="3742810" y="1050311"/>
            <a:ext cx="0" cy="792000"/>
          </a:xfrm>
          <a:prstGeom prst="line">
            <a:avLst/>
          </a:prstGeom>
          <a:noFill/>
          <a:ln w="38100" cmpd="sng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" name="直接连接符 7"/>
          <p:cNvCxnSpPr>
            <a:cxnSpLocks noChangeShapeType="1"/>
          </p:cNvCxnSpPr>
          <p:nvPr/>
        </p:nvCxnSpPr>
        <p:spPr bwMode="auto">
          <a:xfrm flipV="1">
            <a:off x="3826948" y="1264048"/>
            <a:ext cx="0" cy="5760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直接连接符 7"/>
          <p:cNvCxnSpPr>
            <a:cxnSpLocks noChangeShapeType="1"/>
          </p:cNvCxnSpPr>
          <p:nvPr/>
        </p:nvCxnSpPr>
        <p:spPr bwMode="auto">
          <a:xfrm flipV="1">
            <a:off x="3923928" y="1446773"/>
            <a:ext cx="0" cy="396000"/>
          </a:xfrm>
          <a:prstGeom prst="line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" name="文本框 3"/>
          <p:cNvSpPr txBox="1"/>
          <p:nvPr/>
        </p:nvSpPr>
        <p:spPr>
          <a:xfrm>
            <a:off x="4644008" y="1070607"/>
            <a:ext cx="24481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第九次课</a:t>
            </a:r>
            <a:endParaRPr lang="zh-CN" altLang="en-US" sz="4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4465129" y="2132856"/>
            <a:ext cx="4324377" cy="352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sz="32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计数与分频电路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496" y="4365625"/>
            <a:ext cx="4249737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3663" indent="-635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tabLst>
                <a:tab pos="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tabLst>
                <a:tab pos="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tabLst>
                <a:tab pos="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tabLst>
                <a:tab pos="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E-MAIL</a:t>
            </a:r>
            <a:r>
              <a:rPr lang="zh-CN" altLang="en-US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：</a:t>
            </a:r>
            <a:r>
              <a:rPr lang="en-US" altLang="zh-CN" sz="2800" b="1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changym@njupt.edu.cn</a:t>
            </a:r>
          </a:p>
        </p:txBody>
      </p:sp>
      <p:sp>
        <p:nvSpPr>
          <p:cNvPr id="14" name="Rectangle 5"/>
          <p:cNvSpPr>
            <a:spLocks noRot="1" noChangeArrowheads="1"/>
          </p:cNvSpPr>
          <p:nvPr/>
        </p:nvSpPr>
        <p:spPr bwMode="auto">
          <a:xfrm>
            <a:off x="35496" y="2924175"/>
            <a:ext cx="42497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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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2800" b="1" dirty="0">
                <a:solidFill>
                  <a:srgbClr val="FFFFFF"/>
                </a:solidFill>
                <a:latin typeface="Simplified Arabic" panose="02020603050405020304" pitchFamily="18" charset="-78"/>
                <a:ea typeface="微软雅黑" panose="020B0503020204020204" pitchFamily="34" charset="-122"/>
              </a:rPr>
              <a:t>任课教师：常玉梅</a:t>
            </a:r>
            <a:endParaRPr lang="en-US" altLang="zh-CN" sz="2800" b="1" dirty="0">
              <a:solidFill>
                <a:srgbClr val="FFFFFF"/>
              </a:solidFill>
              <a:latin typeface="Simplified Arabic" panose="02020603050405020304" pitchFamily="18" charset="-78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1164F3-724C-42FB-9277-259B8BD7E6B5}" type="slidenum">
              <a:rPr kumimoji="1" lang="en-US" altLang="zh-CN" sz="140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kumimoji="1" lang="en-US" altLang="zh-CN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750" y="500063"/>
            <a:ext cx="5422900" cy="703262"/>
          </a:xfrm>
          <a:noFill/>
        </p:spPr>
        <p:txBody>
          <a:bodyPr/>
          <a:lstStyle/>
          <a:p>
            <a:pPr eaLnBrk="1" hangingPunct="1"/>
            <a:r>
              <a:rPr lang="en-US" altLang="zh-CN" sz="4000" b="1" dirty="0" smtClean="0">
                <a:solidFill>
                  <a:srgbClr val="00FF00"/>
                </a:solidFill>
                <a:ea typeface="楷体_GB2312" pitchFamily="49" charset="-122"/>
              </a:rPr>
              <a:t>3</a:t>
            </a:r>
            <a:r>
              <a:rPr lang="zh-CN" altLang="en-US" sz="4000" b="1" dirty="0" smtClean="0">
                <a:solidFill>
                  <a:srgbClr val="00FF00"/>
                </a:solidFill>
                <a:ea typeface="楷体_GB2312" pitchFamily="49" charset="-122"/>
              </a:rPr>
              <a:t>、</a:t>
            </a:r>
            <a:r>
              <a:rPr lang="en-US" altLang="zh-CN" sz="4000" b="1" dirty="0" smtClean="0">
                <a:solidFill>
                  <a:srgbClr val="00FF00"/>
                </a:solidFill>
                <a:ea typeface="楷体_GB2312" pitchFamily="49" charset="-122"/>
              </a:rPr>
              <a:t>P197-3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313" y="1285875"/>
            <a:ext cx="8643937" cy="1374775"/>
          </a:xfrm>
          <a:noFill/>
        </p:spPr>
        <p:txBody>
          <a:bodyPr/>
          <a:lstStyle/>
          <a:p>
            <a:pPr indent="0" eaLnBrk="1" hangingPunct="1">
              <a:lnSpc>
                <a:spcPct val="150000"/>
              </a:lnSpc>
              <a:buFontTx/>
              <a:buNone/>
            </a:pPr>
            <a:r>
              <a:rPr lang="zh-CN" altLang="en-US" sz="2800" b="1" dirty="0" smtClean="0">
                <a:solidFill>
                  <a:schemeClr val="tx2"/>
                </a:solidFill>
                <a:ea typeface="楷体_GB2312" pitchFamily="49" charset="-122"/>
              </a:rPr>
              <a:t>试用</a:t>
            </a:r>
            <a:r>
              <a:rPr lang="en-US" altLang="zh-CN" sz="2800" b="1" dirty="0" smtClean="0">
                <a:solidFill>
                  <a:schemeClr val="tx2"/>
                </a:solidFill>
                <a:ea typeface="楷体_GB2312" pitchFamily="49" charset="-122"/>
              </a:rPr>
              <a:t>MUX</a:t>
            </a:r>
            <a:r>
              <a:rPr lang="zh-CN" altLang="en-US" sz="2800" b="1" dirty="0" smtClean="0">
                <a:solidFill>
                  <a:schemeClr val="tx2"/>
                </a:solidFill>
                <a:ea typeface="楷体_GB2312" pitchFamily="49" charset="-122"/>
              </a:rPr>
              <a:t>产生</a:t>
            </a:r>
            <a:r>
              <a:rPr lang="en-US" altLang="zh-CN" sz="2800" b="1" dirty="0" smtClean="0">
                <a:solidFill>
                  <a:schemeClr val="tx2"/>
                </a:solidFill>
                <a:ea typeface="楷体_GB2312" pitchFamily="49" charset="-122"/>
              </a:rPr>
              <a:t>1110010010</a:t>
            </a:r>
            <a:r>
              <a:rPr lang="zh-CN" altLang="en-US" sz="2800" b="1" dirty="0" smtClean="0">
                <a:solidFill>
                  <a:schemeClr val="tx2"/>
                </a:solidFill>
                <a:ea typeface="楷体_GB2312" pitchFamily="49" charset="-122"/>
              </a:rPr>
              <a:t>序列信号，用示波器双踪观察并记录时钟和序列信号波形。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500063" y="2928938"/>
            <a:ext cx="2663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zh-CN" sz="28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3-1</a:t>
            </a:r>
            <a:r>
              <a:rPr lang="zh-CN" altLang="en-US" sz="28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、设计思路</a:t>
            </a:r>
          </a:p>
        </p:txBody>
      </p:sp>
      <p:sp>
        <p:nvSpPr>
          <p:cNvPr id="14342" name="Rectangle 7"/>
          <p:cNvSpPr>
            <a:spLocks noRot="1" noChangeArrowheads="1"/>
          </p:cNvSpPr>
          <p:nvPr/>
        </p:nvSpPr>
        <p:spPr bwMode="auto">
          <a:xfrm>
            <a:off x="357188" y="3500438"/>
            <a:ext cx="82153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可考虑使用</a:t>
            </a:r>
            <a:r>
              <a:rPr kumimoji="1" lang="en-US" altLang="zh-CN" sz="2800" b="1" dirty="0">
                <a:latin typeface="Times New Roman" pitchFamily="18" charset="0"/>
                <a:ea typeface="楷体_GB2312" pitchFamily="49" charset="-122"/>
              </a:rPr>
              <a:t>74LS161</a:t>
            </a:r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构成一个</a:t>
            </a:r>
            <a:r>
              <a:rPr kumimoji="1" lang="en-US" altLang="zh-CN" sz="2800" b="1" dirty="0" smtClean="0">
                <a:latin typeface="Times New Roman" pitchFamily="18" charset="0"/>
                <a:ea typeface="楷体_GB2312" pitchFamily="49" charset="-122"/>
              </a:rPr>
              <a:t>M=</a:t>
            </a:r>
            <a:r>
              <a:rPr kumimoji="1" lang="en-US" altLang="zh-CN" sz="2800" b="1" i="1" dirty="0" smtClean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10</a:t>
            </a:r>
            <a:r>
              <a:rPr kumimoji="1" lang="zh-CN" altLang="en-US" sz="2800" b="1" dirty="0" smtClean="0">
                <a:latin typeface="Times New Roman" pitchFamily="18" charset="0"/>
                <a:ea typeface="楷体_GB2312" pitchFamily="49" charset="-122"/>
              </a:rPr>
              <a:t>的</a:t>
            </a:r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计数器，将计数器的输出送给数据选择器</a:t>
            </a:r>
            <a:r>
              <a:rPr kumimoji="1" lang="en-US" altLang="zh-CN" sz="2800" b="1" dirty="0">
                <a:latin typeface="Times New Roman" pitchFamily="18" charset="0"/>
                <a:ea typeface="楷体_GB2312" pitchFamily="49" charset="-122"/>
              </a:rPr>
              <a:t>74153</a:t>
            </a:r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作为地址信号，在</a:t>
            </a:r>
            <a:r>
              <a:rPr kumimoji="1" lang="en-US" altLang="zh-CN" sz="2800" b="1" dirty="0">
                <a:latin typeface="Times New Roman" pitchFamily="18" charset="0"/>
                <a:ea typeface="楷体_GB2312" pitchFamily="49" charset="-122"/>
              </a:rPr>
              <a:t>74153</a:t>
            </a:r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的数据输入端接入相应的序列信号码值，则</a:t>
            </a:r>
            <a:r>
              <a:rPr kumimoji="1" lang="en-US" altLang="zh-CN" sz="2800" b="1" dirty="0">
                <a:latin typeface="Times New Roman" pitchFamily="18" charset="0"/>
                <a:ea typeface="楷体_GB2312" pitchFamily="49" charset="-122"/>
              </a:rPr>
              <a:t>74153</a:t>
            </a:r>
            <a:r>
              <a:rPr kumimoji="1" lang="zh-CN" altLang="en-US" sz="2800" b="1" dirty="0">
                <a:latin typeface="Times New Roman" pitchFamily="18" charset="0"/>
                <a:ea typeface="楷体_GB2312" pitchFamily="49" charset="-122"/>
              </a:rPr>
              <a:t>的输出端就可以产生连续变化的序列信号。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注</a:t>
            </a:r>
            <a:r>
              <a:rPr lang="zh-CN" altLang="en-US" dirty="0" smtClean="0"/>
              <a:t>意事项</a:t>
            </a:r>
            <a:endParaRPr lang="zh-CN" altLang="en-US" dirty="0"/>
          </a:p>
        </p:txBody>
      </p:sp>
      <p:sp>
        <p:nvSpPr>
          <p:cNvPr id="3" name="Rectangle 7"/>
          <p:cNvSpPr>
            <a:spLocks noRot="1" noChangeArrowheads="1"/>
          </p:cNvSpPr>
          <p:nvPr/>
        </p:nvSpPr>
        <p:spPr bwMode="auto">
          <a:xfrm>
            <a:off x="500034" y="1643050"/>
            <a:ext cx="821531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波形要稳定显示</a:t>
            </a:r>
            <a:endParaRPr kumimoji="1" lang="en-US" altLang="zh-CN" sz="3200" b="1" dirty="0" smtClean="0">
              <a:latin typeface="Times New Roman" pitchFamily="18" charset="0"/>
              <a:ea typeface="楷体_GB2312" pitchFamily="49" charset="-122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“</a:t>
            </a:r>
            <a:r>
              <a:rPr kumimoji="1" lang="en-US" altLang="zh-CN" sz="3200" b="1" dirty="0" smtClean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STOP</a:t>
            </a: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”、“</a:t>
            </a:r>
            <a:r>
              <a:rPr kumimoji="1" lang="zh-CN" altLang="en-US" sz="3200" b="1" dirty="0" smtClean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单次触发</a:t>
            </a: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”和“</a:t>
            </a:r>
            <a:r>
              <a:rPr kumimoji="1" lang="en-US" altLang="zh-CN" sz="3200" b="1" dirty="0" smtClean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Wait</a:t>
            </a: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”等方法使波形稳定显示的，</a:t>
            </a:r>
            <a:r>
              <a:rPr kumimoji="1" lang="zh-CN" altLang="en-US" sz="3200" b="1" dirty="0" smtClean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均不可以</a:t>
            </a: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！</a:t>
            </a:r>
            <a:endParaRPr kumimoji="1" lang="en-US" altLang="zh-CN" sz="3200" b="1" dirty="0" smtClean="0">
              <a:latin typeface="Times New Roman" pitchFamily="18" charset="0"/>
              <a:ea typeface="楷体_GB2312" pitchFamily="49" charset="-122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触</a:t>
            </a: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发方式选择“</a:t>
            </a:r>
            <a:r>
              <a:rPr kumimoji="1" lang="zh-CN" altLang="en-US" sz="3200" b="1" dirty="0" smtClean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脉宽触发</a:t>
            </a:r>
            <a:r>
              <a:rPr kumimoji="1" lang="zh-CN" altLang="en-US" sz="3200" b="1" dirty="0" smtClean="0">
                <a:latin typeface="Times New Roman" pitchFamily="18" charset="0"/>
                <a:ea typeface="楷体_GB2312" pitchFamily="49" charset="-122"/>
              </a:rPr>
              <a:t>”，脉宽设置选择</a:t>
            </a:r>
            <a:r>
              <a:rPr kumimoji="1" lang="en-US" altLang="zh-CN" sz="3200" b="1" dirty="0" smtClean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CP</a:t>
            </a:r>
            <a:r>
              <a:rPr kumimoji="1" lang="zh-CN" altLang="en-US" sz="3200" b="1" dirty="0" smtClean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的周期长度</a:t>
            </a:r>
            <a:endParaRPr kumimoji="1" lang="zh-CN" altLang="en-US" sz="3200" b="1" dirty="0">
              <a:solidFill>
                <a:srgbClr val="00FF00"/>
              </a:solidFill>
              <a:latin typeface="Times New Roman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ransition advClick="0" advTm="6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矩形 11"/>
          <p:cNvSpPr>
            <a:spLocks noChangeArrowheads="1"/>
          </p:cNvSpPr>
          <p:nvPr/>
        </p:nvSpPr>
        <p:spPr bwMode="auto">
          <a:xfrm>
            <a:off x="323850" y="260350"/>
            <a:ext cx="223678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5763"/>
              </a:lnSpc>
            </a:pPr>
            <a:r>
              <a:rPr lang="zh-CN" altLang="en-US" sz="3200" b="1" dirty="0">
                <a:solidFill>
                  <a:srgbClr val="00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下一次实验</a:t>
            </a:r>
            <a:endParaRPr lang="zh-CN" altLang="en-US" sz="700" dirty="0">
              <a:solidFill>
                <a:srgbClr val="00FF00"/>
              </a:solidFill>
              <a:latin typeface="Calibri" panose="020F0502020204030204" pitchFamily="34" charset="0"/>
            </a:endParaRPr>
          </a:p>
        </p:txBody>
      </p:sp>
      <p:sp>
        <p:nvSpPr>
          <p:cNvPr id="64517" name="Rectangle 3"/>
          <p:cNvSpPr txBox="1">
            <a:spLocks noChangeArrowheads="1"/>
          </p:cNvSpPr>
          <p:nvPr/>
        </p:nvSpPr>
        <p:spPr bwMode="auto">
          <a:xfrm>
            <a:off x="395288" y="1308100"/>
            <a:ext cx="8435975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zh-CN" altLang="en-US" sz="2800" b="1" dirty="0" smtClean="0">
                <a:latin typeface="Times New Roman" panose="02020603050405020304" pitchFamily="18" charset="0"/>
                <a:ea typeface="楷体_GB2312" pitchFamily="49" charset="-122"/>
              </a:rPr>
              <a:t>一、寄存器与移位寄存器电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路</a:t>
            </a:r>
            <a:endParaRPr lang="en-US" altLang="zh-CN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094"/>
      </p:ext>
    </p:extLst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178E6F-C5D3-4ED4-AA7C-68C5B1E099F3}" type="slidenum">
              <a:rPr kumimoji="1" lang="en-US" altLang="zh-CN" sz="140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kumimoji="1" lang="en-US" altLang="zh-CN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052513"/>
            <a:ext cx="5133975" cy="800100"/>
          </a:xfrm>
        </p:spPr>
        <p:txBody>
          <a:bodyPr/>
          <a:lstStyle/>
          <a:p>
            <a:pPr eaLnBrk="1" hangingPunct="1"/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1</a:t>
            </a:r>
            <a:r>
              <a:rPr lang="zh-CN" altLang="en-US" b="1" dirty="0" smtClean="0">
                <a:solidFill>
                  <a:srgbClr val="00FF00"/>
                </a:solidFill>
                <a:ea typeface="楷体_GB2312" pitchFamily="49" charset="-122"/>
              </a:rPr>
              <a:t>．</a:t>
            </a:r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P215 - 1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79413" y="2402009"/>
            <a:ext cx="8748712" cy="164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用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74LS161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设计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M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＝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7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的计数器，测试并记录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CP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、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Q</a:t>
            </a:r>
            <a:r>
              <a:rPr lang="en-US" altLang="zh-CN" sz="3600" b="1" baseline="-10000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A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、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Q</a:t>
            </a:r>
            <a:r>
              <a:rPr lang="en-US" altLang="zh-CN" sz="3600" b="1" baseline="-10000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B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、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Q</a:t>
            </a:r>
            <a:r>
              <a:rPr lang="en-US" altLang="zh-CN" sz="3600" b="1" baseline="-10000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C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、</a:t>
            </a:r>
            <a:r>
              <a:rPr lang="en-US" altLang="zh-CN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Q</a:t>
            </a:r>
            <a:r>
              <a:rPr lang="en-US" altLang="zh-CN" sz="3600" b="1" baseline="-10000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D</a:t>
            </a:r>
            <a:r>
              <a:rPr lang="zh-CN" altLang="en-US" sz="3600" b="1" dirty="0">
                <a:solidFill>
                  <a:srgbClr val="00FF00"/>
                </a:solidFill>
                <a:latin typeface="Times New Roman" pitchFamily="18" charset="0"/>
                <a:ea typeface="楷体_GB2312" pitchFamily="49" charset="-122"/>
              </a:rPr>
              <a:t>各点波形。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03575" y="260350"/>
            <a:ext cx="2736850" cy="706438"/>
          </a:xfrm>
        </p:spPr>
        <p:txBody>
          <a:bodyPr/>
          <a:lstStyle/>
          <a:p>
            <a:pPr>
              <a:defRPr/>
            </a:pPr>
            <a:r>
              <a:rPr lang="zh-CN" altLang="en-US" sz="3600" b="1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设计思路</a:t>
            </a:r>
            <a:endParaRPr lang="zh-CN" altLang="en-US" sz="36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8195" name="灯片编号占位符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849738-DB25-42E6-847F-B48C4EB2D450}" type="slidenum">
              <a:rPr lang="zh-CN" altLang="en-US"/>
              <a:pPr/>
              <a:t>3</a:t>
            </a:fld>
            <a:endParaRPr lang="zh-CN" alt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7338" y="966788"/>
            <a:ext cx="8748712" cy="47529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altLang="zh-CN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74LS161</a:t>
            </a:r>
            <a:r>
              <a:rPr lang="zh-CN" altLang="en-US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是同步置数，异步清零十六进制（</a:t>
            </a:r>
            <a:r>
              <a:rPr lang="en-US" altLang="zh-CN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M=16</a:t>
            </a:r>
            <a:r>
              <a:rPr lang="zh-CN" altLang="en-US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）</a:t>
            </a:r>
            <a:endParaRPr lang="en-US" altLang="zh-CN" sz="2800" b="1" kern="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zh-CN" altLang="en-US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用模</a:t>
            </a:r>
            <a:r>
              <a:rPr lang="en-US" altLang="zh-CN" sz="2800" b="1" i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N</a:t>
            </a:r>
            <a:r>
              <a:rPr lang="zh-CN" altLang="en-US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的计数器构成模</a:t>
            </a:r>
            <a:r>
              <a:rPr lang="en-US" altLang="zh-CN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M</a:t>
            </a:r>
            <a:r>
              <a:rPr lang="zh-CN" altLang="en-US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的计数器</a:t>
            </a:r>
            <a:r>
              <a:rPr lang="en-US" altLang="zh-CN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en-US" altLang="zh-CN" sz="2800" b="1" i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N</a:t>
            </a:r>
            <a:r>
              <a:rPr lang="en-US" altLang="zh-CN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&gt;</a:t>
            </a:r>
            <a:r>
              <a:rPr lang="en-US" altLang="zh-CN" sz="2800" b="1" i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M</a:t>
            </a:r>
            <a:r>
              <a:rPr lang="en-US" altLang="zh-CN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，一般采用</a:t>
            </a:r>
            <a:r>
              <a:rPr lang="zh-CN" altLang="en-US" sz="2800" b="1" kern="0" dirty="0" smtClean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同步置数</a:t>
            </a:r>
            <a:r>
              <a:rPr lang="zh-CN" altLang="en-US" sz="2800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的方法。</a:t>
            </a:r>
            <a:endParaRPr lang="en-US" altLang="zh-CN" sz="2800" b="1" kern="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可采用</a:t>
            </a:r>
            <a:r>
              <a:rPr lang="zh-CN" altLang="en-US" b="1" kern="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置最小数法</a:t>
            </a: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b="1" kern="0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置“</a:t>
            </a:r>
            <a:r>
              <a:rPr lang="en-US" altLang="zh-CN" b="1" kern="0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0”</a:t>
            </a:r>
            <a:r>
              <a:rPr lang="zh-CN" altLang="en-US" b="1" kern="0" dirty="0" smtClean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法</a:t>
            </a: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和</a:t>
            </a:r>
            <a:r>
              <a:rPr lang="zh-CN" altLang="en-US" b="1" kern="0" dirty="0" smtClean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置最大数法</a:t>
            </a: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US" altLang="zh-CN" b="1" kern="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lvl="1" eaLnBrk="1" hangingPunct="1">
              <a:lnSpc>
                <a:spcPct val="150000"/>
              </a:lnSpc>
              <a:spcBef>
                <a:spcPts val="600"/>
              </a:spcBef>
              <a:defRPr/>
            </a:pP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基本思想是</a:t>
            </a:r>
            <a:r>
              <a:rPr lang="zh-CN" altLang="en-US" b="1" u="sng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使计数器从预置状态开始计数，当计到满足模值为</a:t>
            </a:r>
            <a:r>
              <a:rPr lang="en-US" altLang="zh-CN" b="1" i="1" u="sng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M</a:t>
            </a:r>
            <a:r>
              <a:rPr lang="zh-CN" altLang="en-US" b="1" u="sng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的终止状态时产生置数控制信号</a:t>
            </a: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，下一</a:t>
            </a:r>
            <a:r>
              <a:rPr lang="en-US" altLang="zh-CN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CP</a:t>
            </a: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周期进行置数，重复计数过程，从而实现模</a:t>
            </a:r>
            <a:r>
              <a:rPr lang="en-US" altLang="zh-CN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M</a:t>
            </a:r>
            <a:r>
              <a:rPr lang="zh-CN" altLang="en-US" b="1" kern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的计数。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2D1551E-2B13-4177-9F89-C61FAD661229}" type="slidenum">
              <a:rPr lang="zh-CN" altLang="en-US"/>
              <a:pPr/>
              <a:t>4</a:t>
            </a:fld>
            <a:endParaRPr lang="zh-CN" altLang="en-US"/>
          </a:p>
        </p:txBody>
      </p:sp>
      <p:sp>
        <p:nvSpPr>
          <p:cNvPr id="9219" name="矩形 3"/>
          <p:cNvSpPr>
            <a:spLocks noChangeArrowheads="1"/>
          </p:cNvSpPr>
          <p:nvPr/>
        </p:nvSpPr>
        <p:spPr bwMode="auto">
          <a:xfrm>
            <a:off x="1258888" y="617538"/>
            <a:ext cx="1724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等线" pitchFamily="2" charset="-122"/>
                <a:ea typeface="等线" pitchFamily="2" charset="-122"/>
              </a:rPr>
              <a:t>置最小数法</a:t>
            </a:r>
            <a:endParaRPr lang="zh-CN" altLang="en-US" sz="2400"/>
          </a:p>
        </p:txBody>
      </p:sp>
      <p:sp>
        <p:nvSpPr>
          <p:cNvPr id="9220" name="矩形 4"/>
          <p:cNvSpPr>
            <a:spLocks noChangeArrowheads="1"/>
          </p:cNvSpPr>
          <p:nvPr/>
        </p:nvSpPr>
        <p:spPr bwMode="auto">
          <a:xfrm>
            <a:off x="3821113" y="617538"/>
            <a:ext cx="1587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等线" pitchFamily="2" charset="-122"/>
                <a:ea typeface="等线" pitchFamily="2" charset="-122"/>
              </a:rPr>
              <a:t>置“</a:t>
            </a:r>
            <a:r>
              <a:rPr lang="en-US" altLang="zh-CN" sz="2400" b="1">
                <a:latin typeface="等线" pitchFamily="2" charset="-122"/>
                <a:ea typeface="等线" pitchFamily="2" charset="-122"/>
              </a:rPr>
              <a:t>0”</a:t>
            </a:r>
            <a:r>
              <a:rPr lang="zh-CN" altLang="en-US" sz="2400" b="1">
                <a:latin typeface="等线" pitchFamily="2" charset="-122"/>
                <a:ea typeface="等线" pitchFamily="2" charset="-122"/>
              </a:rPr>
              <a:t>法</a:t>
            </a:r>
            <a:endParaRPr lang="zh-CN" altLang="en-US" sz="2400"/>
          </a:p>
        </p:txBody>
      </p:sp>
      <p:sp>
        <p:nvSpPr>
          <p:cNvPr id="9221" name="矩形 5"/>
          <p:cNvSpPr>
            <a:spLocks noChangeArrowheads="1"/>
          </p:cNvSpPr>
          <p:nvPr/>
        </p:nvSpPr>
        <p:spPr bwMode="auto">
          <a:xfrm>
            <a:off x="6416675" y="617538"/>
            <a:ext cx="1722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等线" pitchFamily="2" charset="-122"/>
                <a:ea typeface="等线" pitchFamily="2" charset="-122"/>
              </a:rPr>
              <a:t>置最大数法</a:t>
            </a:r>
            <a:endParaRPr lang="zh-CN" altLang="en-US" sz="2400"/>
          </a:p>
        </p:txBody>
      </p:sp>
      <p:sp>
        <p:nvSpPr>
          <p:cNvPr id="9222" name="矩形 6"/>
          <p:cNvSpPr>
            <a:spLocks noChangeArrowheads="1"/>
          </p:cNvSpPr>
          <p:nvPr/>
        </p:nvSpPr>
        <p:spPr bwMode="auto">
          <a:xfrm>
            <a:off x="1042988" y="1338263"/>
            <a:ext cx="235032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等线" pitchFamily="2" charset="-122"/>
                <a:ea typeface="等线" pitchFamily="2" charset="-122"/>
              </a:rPr>
              <a:t>同步预置</a:t>
            </a:r>
            <a:r>
              <a:rPr lang="zh-CN" altLang="en-US" sz="2400" b="1" dirty="0">
                <a:solidFill>
                  <a:srgbClr val="FF0000"/>
                </a:solidFill>
                <a:latin typeface="等线" pitchFamily="2" charset="-122"/>
                <a:ea typeface="等线" pitchFamily="2" charset="-122"/>
              </a:rPr>
              <a:t>最小数</a:t>
            </a:r>
            <a:endParaRPr lang="en-US" altLang="zh-CN" sz="2400" b="1" dirty="0">
              <a:solidFill>
                <a:srgbClr val="FF0000"/>
              </a:solidFill>
              <a:latin typeface="等线" pitchFamily="2" charset="-122"/>
              <a:ea typeface="等线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等线" pitchFamily="2" charset="-122"/>
                <a:ea typeface="等线" pitchFamily="2" charset="-122"/>
              </a:rPr>
              <a:t>最小数</a:t>
            </a:r>
            <a:r>
              <a:rPr lang="en-US" altLang="zh-CN" sz="2400" b="1" dirty="0">
                <a:latin typeface="等线" pitchFamily="2" charset="-122"/>
                <a:ea typeface="等线" pitchFamily="2" charset="-122"/>
              </a:rPr>
              <a:t>=</a:t>
            </a:r>
            <a:r>
              <a:rPr lang="en-US" altLang="zh-CN" sz="2400" b="1" dirty="0">
                <a:solidFill>
                  <a:srgbClr val="FF0000"/>
                </a:solidFill>
                <a:latin typeface="等线" pitchFamily="2" charset="-122"/>
                <a:ea typeface="等线" pitchFamily="2" charset="-122"/>
              </a:rPr>
              <a:t>N</a:t>
            </a:r>
            <a:r>
              <a:rPr lang="zh-CN" altLang="en-US" sz="2400" b="1" dirty="0">
                <a:solidFill>
                  <a:srgbClr val="FF0000"/>
                </a:solidFill>
                <a:latin typeface="等线" pitchFamily="2" charset="-122"/>
                <a:ea typeface="等线" pitchFamily="2" charset="-122"/>
              </a:rPr>
              <a:t>－</a:t>
            </a:r>
            <a:r>
              <a:rPr lang="en-US" altLang="zh-CN" sz="2400" b="1" dirty="0">
                <a:solidFill>
                  <a:srgbClr val="FF0000"/>
                </a:solidFill>
                <a:latin typeface="等线" pitchFamily="2" charset="-122"/>
                <a:ea typeface="等线" pitchFamily="2" charset="-122"/>
              </a:rPr>
              <a:t>M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 err="1">
                <a:solidFill>
                  <a:srgbClr val="FF0000"/>
                </a:solidFill>
                <a:latin typeface="等线" pitchFamily="2" charset="-122"/>
                <a:ea typeface="等线" pitchFamily="2" charset="-122"/>
              </a:rPr>
              <a:t>eg</a:t>
            </a:r>
            <a:r>
              <a:rPr lang="en-US" altLang="zh-CN" sz="2400" b="1" dirty="0">
                <a:solidFill>
                  <a:srgbClr val="FF0000"/>
                </a:solidFill>
                <a:latin typeface="等线" pitchFamily="2" charset="-122"/>
                <a:ea typeface="等线" pitchFamily="2" charset="-122"/>
              </a:rPr>
              <a:t>: 1001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223" name="矩形 8"/>
          <p:cNvSpPr>
            <a:spLocks noChangeArrowheads="1"/>
          </p:cNvSpPr>
          <p:nvPr/>
        </p:nvSpPr>
        <p:spPr bwMode="auto">
          <a:xfrm>
            <a:off x="3590925" y="1338263"/>
            <a:ext cx="22320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latin typeface="等线" pitchFamily="2" charset="-122"/>
                <a:ea typeface="等线" pitchFamily="2" charset="-122"/>
              </a:rPr>
              <a:t>同步预置数为</a:t>
            </a:r>
            <a:r>
              <a:rPr lang="zh-CN" altLang="en-US" sz="2400" b="1" dirty="0">
                <a:solidFill>
                  <a:srgbClr val="FFFF00"/>
                </a:solidFill>
                <a:latin typeface="等线" pitchFamily="2" charset="-122"/>
                <a:ea typeface="等线" pitchFamily="2" charset="-122"/>
              </a:rPr>
              <a:t>全“</a:t>
            </a:r>
            <a:r>
              <a:rPr lang="en-US" altLang="zh-CN" sz="2400" b="1" dirty="0">
                <a:solidFill>
                  <a:srgbClr val="FFFF00"/>
                </a:solidFill>
                <a:latin typeface="等线" pitchFamily="2" charset="-122"/>
                <a:ea typeface="等线" pitchFamily="2" charset="-122"/>
              </a:rPr>
              <a:t>0”</a:t>
            </a:r>
          </a:p>
          <a:p>
            <a:pPr algn="ctr">
              <a:lnSpc>
                <a:spcPct val="150000"/>
              </a:lnSpc>
            </a:pPr>
            <a:r>
              <a:rPr lang="en-US" altLang="zh-CN" sz="2400" b="1" dirty="0" err="1">
                <a:solidFill>
                  <a:srgbClr val="FFFF00"/>
                </a:solidFill>
                <a:latin typeface="等线" pitchFamily="2" charset="-122"/>
                <a:ea typeface="等线" pitchFamily="2" charset="-122"/>
              </a:rPr>
              <a:t>eg</a:t>
            </a:r>
            <a:r>
              <a:rPr lang="en-US" altLang="zh-CN" sz="2400" b="1" dirty="0">
                <a:solidFill>
                  <a:srgbClr val="FFFF00"/>
                </a:solidFill>
                <a:latin typeface="等线" pitchFamily="2" charset="-122"/>
                <a:ea typeface="等线" pitchFamily="2" charset="-122"/>
              </a:rPr>
              <a:t>: 0000</a:t>
            </a:r>
            <a:endParaRPr lang="zh-CN" altLang="en-US" sz="2400" dirty="0">
              <a:solidFill>
                <a:srgbClr val="FFFF00"/>
              </a:solidFill>
            </a:endParaRPr>
          </a:p>
        </p:txBody>
      </p:sp>
      <p:sp>
        <p:nvSpPr>
          <p:cNvPr id="9224" name="矩形 9"/>
          <p:cNvSpPr>
            <a:spLocks noChangeArrowheads="1"/>
          </p:cNvSpPr>
          <p:nvPr/>
        </p:nvSpPr>
        <p:spPr bwMode="auto">
          <a:xfrm>
            <a:off x="3684588" y="3225800"/>
            <a:ext cx="19907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latin typeface="等线" pitchFamily="2" charset="-122"/>
                <a:ea typeface="等线" pitchFamily="2" charset="-122"/>
              </a:rPr>
              <a:t>反馈状态为（</a:t>
            </a:r>
            <a:r>
              <a:rPr lang="en-US" altLang="zh-CN" sz="2400" b="1">
                <a:latin typeface="等线" pitchFamily="2" charset="-122"/>
                <a:ea typeface="等线" pitchFamily="2" charset="-122"/>
              </a:rPr>
              <a:t>M</a:t>
            </a:r>
            <a:r>
              <a:rPr lang="zh-CN" altLang="en-US" sz="2400" b="1">
                <a:latin typeface="等线" pitchFamily="2" charset="-122"/>
                <a:ea typeface="等线" pitchFamily="2" charset="-122"/>
              </a:rPr>
              <a:t>－</a:t>
            </a:r>
            <a:r>
              <a:rPr lang="en-US" altLang="zh-CN" sz="2400" b="1">
                <a:latin typeface="等线" pitchFamily="2" charset="-122"/>
                <a:ea typeface="等线" pitchFamily="2" charset="-122"/>
              </a:rPr>
              <a:t>1</a:t>
            </a:r>
            <a:r>
              <a:rPr lang="zh-CN" altLang="en-US" sz="2400" b="1">
                <a:latin typeface="等线" pitchFamily="2" charset="-122"/>
                <a:ea typeface="等线" pitchFamily="2" charset="-122"/>
              </a:rPr>
              <a:t>）</a:t>
            </a:r>
            <a:endParaRPr lang="en-US" altLang="zh-CN" sz="2400" b="1">
              <a:latin typeface="等线" pitchFamily="2" charset="-122"/>
              <a:ea typeface="等线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>
                <a:latin typeface="等线" pitchFamily="2" charset="-122"/>
                <a:ea typeface="等线" pitchFamily="2" charset="-122"/>
              </a:rPr>
              <a:t>eg: </a:t>
            </a:r>
            <a:r>
              <a:rPr lang="en-US" altLang="zh-CN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D</a:t>
            </a:r>
            <a:r>
              <a:rPr lang="en-US" altLang="zh-CN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C</a:t>
            </a:r>
            <a:r>
              <a:rPr lang="en-US" altLang="zh-CN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B</a:t>
            </a:r>
            <a:r>
              <a:rPr lang="en-US" altLang="zh-CN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A</a:t>
            </a:r>
            <a:endParaRPr lang="zh-CN" altLang="en-US" baseline="-25000"/>
          </a:p>
          <a:p>
            <a:pPr algn="ctr">
              <a:lnSpc>
                <a:spcPct val="150000"/>
              </a:lnSpc>
            </a:pPr>
            <a:r>
              <a:rPr lang="en-US" altLang="zh-CN" sz="2400"/>
              <a:t>=0110</a:t>
            </a:r>
            <a:endParaRPr lang="zh-CN" altLang="en-US" sz="2400"/>
          </a:p>
        </p:txBody>
      </p:sp>
      <p:sp>
        <p:nvSpPr>
          <p:cNvPr id="9225" name="矩形 11"/>
          <p:cNvSpPr>
            <a:spLocks noChangeArrowheads="1"/>
          </p:cNvSpPr>
          <p:nvPr/>
        </p:nvSpPr>
        <p:spPr bwMode="auto">
          <a:xfrm>
            <a:off x="6218238" y="1200150"/>
            <a:ext cx="230346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latin typeface="等线" pitchFamily="2" charset="-122"/>
                <a:ea typeface="等线" pitchFamily="2" charset="-122"/>
              </a:rPr>
              <a:t>预置数为计数器工作循环中的</a:t>
            </a:r>
            <a:r>
              <a:rPr lang="zh-CN" altLang="en-US" sz="2000" b="1" dirty="0">
                <a:solidFill>
                  <a:srgbClr val="00FF00"/>
                </a:solidFill>
                <a:latin typeface="等线" pitchFamily="2" charset="-122"/>
                <a:ea typeface="等线" pitchFamily="2" charset="-122"/>
              </a:rPr>
              <a:t>最大数</a:t>
            </a:r>
            <a:r>
              <a:rPr lang="en-US" altLang="zh-CN" sz="2000" b="1" dirty="0">
                <a:solidFill>
                  <a:srgbClr val="00FF00"/>
                </a:solidFill>
                <a:latin typeface="等线" pitchFamily="2" charset="-122"/>
                <a:ea typeface="等线" pitchFamily="2" charset="-122"/>
              </a:rPr>
              <a:t>=N</a:t>
            </a:r>
            <a:r>
              <a:rPr lang="zh-CN" altLang="en-US" sz="2000" b="1" dirty="0">
                <a:solidFill>
                  <a:srgbClr val="00FF00"/>
                </a:solidFill>
                <a:latin typeface="等线" pitchFamily="2" charset="-122"/>
                <a:ea typeface="等线" pitchFamily="2" charset="-122"/>
              </a:rPr>
              <a:t>。</a:t>
            </a:r>
            <a:endParaRPr lang="en-US" altLang="zh-CN" sz="2000" b="1" dirty="0">
              <a:solidFill>
                <a:srgbClr val="00FF00"/>
              </a:solidFill>
              <a:latin typeface="等线" pitchFamily="2" charset="-122"/>
              <a:ea typeface="等线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000" b="1" dirty="0" err="1">
                <a:solidFill>
                  <a:srgbClr val="00FF00"/>
                </a:solidFill>
                <a:latin typeface="等线" pitchFamily="2" charset="-122"/>
                <a:ea typeface="等线" pitchFamily="2" charset="-122"/>
              </a:rPr>
              <a:t>eg</a:t>
            </a:r>
            <a:r>
              <a:rPr lang="en-US" altLang="zh-CN" sz="2000" b="1" dirty="0">
                <a:solidFill>
                  <a:srgbClr val="00FF00"/>
                </a:solidFill>
                <a:latin typeface="等线" pitchFamily="2" charset="-122"/>
                <a:ea typeface="等线" pitchFamily="2" charset="-122"/>
              </a:rPr>
              <a:t>: 1111</a:t>
            </a:r>
            <a:endParaRPr lang="zh-CN" altLang="en-US" sz="2000" dirty="0">
              <a:solidFill>
                <a:srgbClr val="00FF00"/>
              </a:solidFill>
            </a:endParaRPr>
          </a:p>
        </p:txBody>
      </p:sp>
      <p:sp>
        <p:nvSpPr>
          <p:cNvPr id="9226" name="矩形 12"/>
          <p:cNvSpPr>
            <a:spLocks noChangeArrowheads="1"/>
          </p:cNvSpPr>
          <p:nvPr/>
        </p:nvSpPr>
        <p:spPr bwMode="auto">
          <a:xfrm>
            <a:off x="6365875" y="3225800"/>
            <a:ext cx="195421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latin typeface="等线" pitchFamily="2" charset="-122"/>
                <a:ea typeface="等线" pitchFamily="2" charset="-122"/>
              </a:rPr>
              <a:t>反馈状态为（</a:t>
            </a:r>
            <a:r>
              <a:rPr lang="en-US" altLang="zh-CN" sz="2400" b="1">
                <a:latin typeface="等线" pitchFamily="2" charset="-122"/>
                <a:ea typeface="等线" pitchFamily="2" charset="-122"/>
              </a:rPr>
              <a:t>M</a:t>
            </a:r>
            <a:r>
              <a:rPr lang="zh-CN" altLang="en-US" sz="2400" b="1">
                <a:latin typeface="等线" pitchFamily="2" charset="-122"/>
                <a:ea typeface="等线" pitchFamily="2" charset="-122"/>
              </a:rPr>
              <a:t>－</a:t>
            </a:r>
            <a:r>
              <a:rPr lang="en-US" altLang="zh-CN" sz="2400" b="1">
                <a:latin typeface="等线" pitchFamily="2" charset="-122"/>
                <a:ea typeface="等线" pitchFamily="2" charset="-122"/>
              </a:rPr>
              <a:t>2</a:t>
            </a:r>
            <a:r>
              <a:rPr lang="zh-CN" altLang="en-US" sz="2400" b="1">
                <a:latin typeface="等线" pitchFamily="2" charset="-122"/>
                <a:ea typeface="等线" pitchFamily="2" charset="-122"/>
              </a:rPr>
              <a:t>）</a:t>
            </a:r>
            <a:endParaRPr lang="en-US" altLang="zh-CN" sz="2400" b="1">
              <a:latin typeface="等线" pitchFamily="2" charset="-122"/>
              <a:ea typeface="等线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>
                <a:latin typeface="等线" pitchFamily="2" charset="-122"/>
                <a:ea typeface="等线" pitchFamily="2" charset="-122"/>
              </a:rPr>
              <a:t>eg: </a:t>
            </a:r>
            <a:r>
              <a:rPr lang="en-US" altLang="zh-CN" sz="2000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sz="2000" b="1" baseline="-25000">
                <a:latin typeface="等线" pitchFamily="2" charset="-122"/>
                <a:ea typeface="等线" pitchFamily="2" charset="-122"/>
              </a:rPr>
              <a:t>D</a:t>
            </a:r>
            <a:r>
              <a:rPr lang="en-US" altLang="zh-CN" sz="2000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sz="2000" b="1" baseline="-25000">
                <a:latin typeface="等线" pitchFamily="2" charset="-122"/>
                <a:ea typeface="等线" pitchFamily="2" charset="-122"/>
              </a:rPr>
              <a:t>C</a:t>
            </a:r>
            <a:r>
              <a:rPr lang="en-US" altLang="zh-CN" sz="2000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sz="2000" b="1" baseline="-25000">
                <a:latin typeface="等线" pitchFamily="2" charset="-122"/>
                <a:ea typeface="等线" pitchFamily="2" charset="-122"/>
              </a:rPr>
              <a:t>B</a:t>
            </a:r>
            <a:r>
              <a:rPr lang="en-US" altLang="zh-CN" sz="2000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sz="2000" b="1" baseline="-25000">
                <a:latin typeface="等线" pitchFamily="2" charset="-122"/>
                <a:ea typeface="等线" pitchFamily="2" charset="-122"/>
              </a:rPr>
              <a:t>A</a:t>
            </a:r>
            <a:endParaRPr lang="zh-CN" altLang="en-US" sz="2000" baseline="-25000"/>
          </a:p>
          <a:p>
            <a:pPr algn="ctr">
              <a:lnSpc>
                <a:spcPct val="150000"/>
              </a:lnSpc>
            </a:pPr>
            <a:r>
              <a:rPr lang="en-US" altLang="zh-CN" sz="2400"/>
              <a:t>=0101</a:t>
            </a:r>
            <a:endParaRPr lang="zh-CN" altLang="en-US" sz="2400"/>
          </a:p>
        </p:txBody>
      </p:sp>
      <p:sp>
        <p:nvSpPr>
          <p:cNvPr id="14" name="矩形 13"/>
          <p:cNvSpPr/>
          <p:nvPr/>
        </p:nvSpPr>
        <p:spPr>
          <a:xfrm>
            <a:off x="809625" y="3225800"/>
            <a:ext cx="2754313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</a:rPr>
              <a:t>反馈状态为</a:t>
            </a:r>
            <a:r>
              <a:rPr lang="en-US" altLang="zh-CN" sz="2400" b="1" dirty="0" err="1">
                <a:latin typeface="等线" panose="02010600030101010101" pitchFamily="2" charset="-122"/>
                <a:ea typeface="等线" panose="02010600030101010101" pitchFamily="2" charset="-122"/>
              </a:rPr>
              <a:t>Qcc</a:t>
            </a:r>
            <a:endParaRPr lang="en-US" altLang="zh-CN" sz="24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</a:rPr>
              <a:t>利用</a:t>
            </a:r>
            <a:r>
              <a:rPr lang="en-US" altLang="zh-CN" sz="2400" b="1" dirty="0">
                <a:latin typeface="等线" panose="02010600030101010101" pitchFamily="2" charset="-122"/>
                <a:ea typeface="等线" panose="02010600030101010101" pitchFamily="2" charset="-122"/>
              </a:rPr>
              <a:t>QCC</a:t>
            </a:r>
            <a:r>
              <a:rPr lang="zh-CN" altLang="en-US" sz="2400" b="1" dirty="0">
                <a:latin typeface="等线" panose="02010600030101010101" pitchFamily="2" charset="-122"/>
                <a:ea typeface="等线" panose="02010600030101010101" pitchFamily="2" charset="-122"/>
              </a:rPr>
              <a:t>反相后置数</a:t>
            </a:r>
            <a:endParaRPr lang="en-US" altLang="zh-CN" sz="2400" b="1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2400" b="1" dirty="0" err="1">
                <a:latin typeface="等线" panose="02010600030101010101" pitchFamily="2" charset="-122"/>
                <a:ea typeface="等线" panose="02010600030101010101" pitchFamily="2" charset="-122"/>
              </a:rPr>
              <a:t>eg</a:t>
            </a:r>
            <a:r>
              <a:rPr lang="en-US" altLang="zh-CN" sz="2400" b="1" dirty="0">
                <a:latin typeface="等线" panose="02010600030101010101" pitchFamily="2" charset="-122"/>
                <a:ea typeface="等线" panose="02010600030101010101" pitchFamily="2" charset="-122"/>
              </a:rPr>
              <a:t>: </a:t>
            </a:r>
            <a:r>
              <a:rPr lang="en-US" altLang="zh-CN" sz="2400" b="1" dirty="0" err="1">
                <a:latin typeface="等线" panose="02010600030101010101" pitchFamily="2" charset="-122"/>
                <a:ea typeface="等线" panose="02010600030101010101" pitchFamily="2" charset="-122"/>
              </a:rPr>
              <a:t>Qcc</a:t>
            </a:r>
            <a:r>
              <a:rPr lang="en-US" altLang="zh-CN" sz="2400" b="1" dirty="0">
                <a:latin typeface="等线" panose="02010600030101010101" pitchFamily="2" charset="-122"/>
                <a:ea typeface="等线" panose="02010600030101010101" pitchFamily="2" charset="-122"/>
              </a:rPr>
              <a:t>=1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611188" y="1200150"/>
            <a:ext cx="8075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rot="5400000">
            <a:off x="638969" y="3564732"/>
            <a:ext cx="5761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rot="5400000">
            <a:off x="3063875" y="3549650"/>
            <a:ext cx="5759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534988" y="3235325"/>
            <a:ext cx="8074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11188" y="5661025"/>
            <a:ext cx="8075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矩形 20"/>
          <p:cNvSpPr>
            <a:spLocks noChangeArrowheads="1"/>
          </p:cNvSpPr>
          <p:nvPr/>
        </p:nvSpPr>
        <p:spPr bwMode="auto">
          <a:xfrm>
            <a:off x="4210050" y="5873750"/>
            <a:ext cx="9128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C</a:t>
            </a:r>
            <a:r>
              <a:rPr lang="en-US" altLang="zh-CN" b="1">
                <a:latin typeface="等线" pitchFamily="2" charset="-122"/>
                <a:ea typeface="等线" pitchFamily="2" charset="-122"/>
              </a:rPr>
              <a:t>&amp;Q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B</a:t>
            </a:r>
            <a:endParaRPr lang="zh-CN" altLang="en-US"/>
          </a:p>
        </p:txBody>
      </p:sp>
      <p:sp>
        <p:nvSpPr>
          <p:cNvPr id="9234" name="矩形 21"/>
          <p:cNvSpPr>
            <a:spLocks noChangeArrowheads="1"/>
          </p:cNvSpPr>
          <p:nvPr/>
        </p:nvSpPr>
        <p:spPr bwMode="auto">
          <a:xfrm>
            <a:off x="6750050" y="5859463"/>
            <a:ext cx="922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latin typeface="等线" pitchFamily="2" charset="-122"/>
                <a:ea typeface="等线" pitchFamily="2" charset="-122"/>
              </a:rPr>
              <a:t>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C</a:t>
            </a:r>
            <a:r>
              <a:rPr lang="en-US" altLang="zh-CN" b="1">
                <a:latin typeface="等线" pitchFamily="2" charset="-122"/>
                <a:ea typeface="等线" pitchFamily="2" charset="-122"/>
              </a:rPr>
              <a:t>&amp;Q</a:t>
            </a:r>
            <a:r>
              <a:rPr lang="en-US" altLang="zh-CN" b="1" baseline="-25000">
                <a:latin typeface="等线" pitchFamily="2" charset="-122"/>
                <a:ea typeface="等线" pitchFamily="2" charset="-122"/>
              </a:rPr>
              <a:t>A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672102" y="5596481"/>
            <a:ext cx="44794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?</a:t>
            </a:r>
            <a:endParaRPr lang="zh-CN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F1BB161-D638-45F7-ACE8-634BEFF0F835}" type="slidenum">
              <a:rPr kumimoji="1" lang="en-US" altLang="zh-CN" sz="140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kumimoji="1" lang="en-US" altLang="zh-CN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077913"/>
            <a:ext cx="8353425" cy="487203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多踪示波器观测波形按如下顺序</a:t>
            </a:r>
          </a:p>
          <a:p>
            <a:pPr marL="0" indent="-400050" eaLnBrk="1" hangingPunct="1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先观测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CP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 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B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和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，且用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通道的信号作内触发信号（因上升沿最少），判读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CP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和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的关系是否正确。确认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波形一周期的头和尾的位置。</a:t>
            </a:r>
            <a:endParaRPr lang="en-US" altLang="zh-CN" sz="2400" b="1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-400050" eaLnBrk="1" hangingPunct="1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保持观测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 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B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 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，原观测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CP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的通道改为观测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。判读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和其它波形的关系是否正确，并确认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C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 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B 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、 </a:t>
            </a:r>
            <a:r>
              <a:rPr lang="en-US" altLang="zh-CN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Q</a:t>
            </a:r>
            <a:r>
              <a:rPr lang="en-US" altLang="zh-CN" sz="2400" b="1" baseline="-10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</a:t>
            </a:r>
            <a:r>
              <a:rPr lang="zh-CN" altLang="en-US" sz="24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波形一周期的头和尾的位置（与第一次所测个一周期头尾的位置一致）。</a:t>
            </a:r>
          </a:p>
        </p:txBody>
      </p:sp>
      <p:sp>
        <p:nvSpPr>
          <p:cNvPr id="6148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2843213" y="358775"/>
            <a:ext cx="3455987" cy="719138"/>
          </a:xfrm>
        </p:spPr>
        <p:txBody>
          <a:bodyPr/>
          <a:lstStyle/>
          <a:p>
            <a:pPr>
              <a:defRPr/>
            </a:pPr>
            <a:r>
              <a:rPr lang="zh-CN" altLang="en-US" sz="3600" b="1" dirty="0" smtClean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调</a:t>
            </a:r>
            <a:r>
              <a:rPr lang="en-US" altLang="zh-CN" sz="3600" b="1" dirty="0" smtClean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	</a:t>
            </a:r>
            <a:r>
              <a:rPr lang="zh-CN" altLang="en-US" sz="3600" b="1" dirty="0" smtClean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测</a:t>
            </a:r>
            <a:endParaRPr lang="zh-CN" altLang="en-US" sz="3600" b="1" dirty="0">
              <a:solidFill>
                <a:srgbClr val="00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F4DE7E-B2AC-4DFA-8408-6D20E47CD43D}" type="slidenum">
              <a:rPr kumimoji="1" lang="en-US" altLang="zh-CN" sz="140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kumimoji="1" lang="en-US" altLang="zh-CN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1625" y="860425"/>
            <a:ext cx="8540750" cy="26638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通常需画出</a:t>
            </a:r>
            <a:r>
              <a:rPr lang="en-US" altLang="zh-CN" sz="2400" b="1" smtClean="0">
                <a:latin typeface="等线" pitchFamily="2" charset="-122"/>
                <a:ea typeface="等线" pitchFamily="2" charset="-122"/>
              </a:rPr>
              <a:t>CP</a:t>
            </a: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波形，</a:t>
            </a:r>
            <a:r>
              <a:rPr lang="en-US" altLang="zh-CN" sz="2400" b="1" smtClean="0">
                <a:latin typeface="等线" pitchFamily="2" charset="-122"/>
                <a:ea typeface="等线" pitchFamily="2" charset="-122"/>
              </a:rPr>
              <a:t>CP</a:t>
            </a: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波形的周期数为输出序列模长再加</a:t>
            </a:r>
            <a:r>
              <a:rPr lang="en-US" altLang="zh-CN" sz="2400" b="1" smtClean="0">
                <a:latin typeface="等线" pitchFamily="2" charset="-122"/>
                <a:ea typeface="等线" pitchFamily="2" charset="-122"/>
              </a:rPr>
              <a:t>2</a:t>
            </a: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个</a:t>
            </a:r>
            <a:r>
              <a:rPr lang="en-US" altLang="zh-CN" sz="2400" b="1" smtClean="0">
                <a:latin typeface="等线" pitchFamily="2" charset="-122"/>
                <a:ea typeface="等线" pitchFamily="2" charset="-122"/>
              </a:rPr>
              <a:t>CP</a:t>
            </a: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周期。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核对输出序列与</a:t>
            </a:r>
            <a:r>
              <a:rPr lang="en-US" altLang="zh-CN" sz="2400" b="1" smtClean="0">
                <a:latin typeface="等线" pitchFamily="2" charset="-122"/>
                <a:ea typeface="等线" pitchFamily="2" charset="-122"/>
              </a:rPr>
              <a:t>CP</a:t>
            </a: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波形的时间关系（波形宽度、输出翻转对应</a:t>
            </a:r>
            <a:r>
              <a:rPr lang="en-US" altLang="zh-CN" sz="2400" b="1" smtClean="0">
                <a:latin typeface="等线" pitchFamily="2" charset="-122"/>
                <a:ea typeface="等线" pitchFamily="2" charset="-122"/>
              </a:rPr>
              <a:t>CP</a:t>
            </a: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的上升沿 ）。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输出序列信号波形与</a:t>
            </a:r>
            <a:r>
              <a:rPr lang="en-US" altLang="zh-CN" sz="2400" b="1" smtClean="0">
                <a:latin typeface="等线" pitchFamily="2" charset="-122"/>
                <a:ea typeface="等线" pitchFamily="2" charset="-122"/>
              </a:rPr>
              <a:t>CP</a:t>
            </a:r>
            <a:r>
              <a:rPr lang="zh-CN" altLang="en-US" sz="2400" b="1" smtClean="0">
                <a:latin typeface="等线" pitchFamily="2" charset="-122"/>
                <a:ea typeface="等线" pitchFamily="2" charset="-122"/>
              </a:rPr>
              <a:t>波形等长。标注符号。</a:t>
            </a:r>
          </a:p>
        </p:txBody>
      </p:sp>
      <p:sp>
        <p:nvSpPr>
          <p:cNvPr id="1030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827088" y="131763"/>
            <a:ext cx="7489825" cy="776287"/>
          </a:xfrm>
        </p:spPr>
        <p:txBody>
          <a:bodyPr/>
          <a:lstStyle/>
          <a:p>
            <a:pPr>
              <a:defRPr/>
            </a:pP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画</a:t>
            </a: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多路波形图的注意事项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3644900"/>
            <a:ext cx="6337300" cy="2887663"/>
            <a:chOff x="793" y="2296"/>
            <a:chExt cx="3992" cy="181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93" y="2341"/>
              <a:ext cx="3992" cy="1587"/>
              <a:chOff x="2340" y="7524"/>
              <a:chExt cx="5418" cy="1852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2883" y="7524"/>
                <a:ext cx="4875" cy="1852"/>
                <a:chOff x="1800" y="7676"/>
                <a:chExt cx="4875" cy="1852"/>
              </a:xfrm>
            </p:grpSpPr>
            <p:graphicFrame>
              <p:nvGraphicFramePr>
                <p:cNvPr id="1026" name="Object 7"/>
                <p:cNvGraphicFramePr>
                  <a:graphicFrameLocks noChangeAspect="1"/>
                </p:cNvGraphicFramePr>
                <p:nvPr/>
              </p:nvGraphicFramePr>
              <p:xfrm>
                <a:off x="1800" y="7676"/>
                <a:ext cx="4875" cy="1215"/>
              </p:xfrm>
              <a:graphic>
                <a:graphicData uri="http://schemas.openxmlformats.org/presentationml/2006/ole">
                  <p:oleObj spid="_x0000_s201730" name="位图图像" r:id="rId3" imgW="3095238" imgH="771429" progId="PBrush">
                    <p:embed/>
                  </p:oleObj>
                </a:graphicData>
              </a:graphic>
            </p:graphicFrame>
            <p:graphicFrame>
              <p:nvGraphicFramePr>
                <p:cNvPr id="1027" name="Object 8"/>
                <p:cNvGraphicFramePr>
                  <a:graphicFrameLocks noChangeAspect="1"/>
                </p:cNvGraphicFramePr>
                <p:nvPr/>
              </p:nvGraphicFramePr>
              <p:xfrm>
                <a:off x="1800" y="8928"/>
                <a:ext cx="4875" cy="600"/>
              </p:xfrm>
              <a:graphic>
                <a:graphicData uri="http://schemas.openxmlformats.org/presentationml/2006/ole">
                  <p:oleObj spid="_x0000_s201731" name="位图图像" r:id="rId4" imgW="3095238" imgH="380852" progId="PBrush">
                    <p:embed/>
                  </p:oleObj>
                </a:graphicData>
              </a:graphic>
            </p:graphicFrame>
          </p:grpSp>
          <p:sp>
            <p:nvSpPr>
              <p:cNvPr id="1039" name="Text Box 9"/>
              <p:cNvSpPr txBox="1">
                <a:spLocks noChangeArrowheads="1"/>
              </p:cNvSpPr>
              <p:nvPr/>
            </p:nvSpPr>
            <p:spPr bwMode="auto">
              <a:xfrm>
                <a:off x="2340" y="7524"/>
                <a:ext cx="720" cy="4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1" hangingPunct="1"/>
                <a:r>
                  <a:rPr lang="en-US" altLang="zh-CN" sz="2400">
                    <a:latin typeface="Times New Roman" pitchFamily="18" charset="0"/>
                  </a:rPr>
                  <a:t>CP</a:t>
                </a:r>
                <a:endParaRPr lang="en-US" altLang="zh-CN" sz="2400"/>
              </a:p>
            </p:txBody>
          </p:sp>
          <p:sp>
            <p:nvSpPr>
              <p:cNvPr id="1040" name="Text Box 10"/>
              <p:cNvSpPr txBox="1">
                <a:spLocks noChangeArrowheads="1"/>
              </p:cNvSpPr>
              <p:nvPr/>
            </p:nvSpPr>
            <p:spPr bwMode="auto">
              <a:xfrm>
                <a:off x="2340" y="8148"/>
                <a:ext cx="720" cy="4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1" hangingPunct="1"/>
                <a:r>
                  <a:rPr lang="en-US" altLang="zh-CN" sz="2400">
                    <a:latin typeface="Times New Roman" pitchFamily="18" charset="0"/>
                  </a:rPr>
                  <a:t>Q</a:t>
                </a:r>
                <a:r>
                  <a:rPr lang="en-US" altLang="zh-CN" sz="2400" baseline="-100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041" name="Text Box 11"/>
              <p:cNvSpPr txBox="1">
                <a:spLocks noChangeArrowheads="1"/>
              </p:cNvSpPr>
              <p:nvPr/>
            </p:nvSpPr>
            <p:spPr bwMode="auto">
              <a:xfrm>
                <a:off x="2340" y="8772"/>
                <a:ext cx="720" cy="4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1" hangingPunct="1"/>
                <a:r>
                  <a:rPr lang="en-US" altLang="zh-CN" sz="2400">
                    <a:latin typeface="Times New Roman" pitchFamily="18" charset="0"/>
                  </a:rPr>
                  <a:t>Q</a:t>
                </a:r>
                <a:r>
                  <a:rPr lang="en-US" altLang="zh-CN" sz="2400" baseline="-10000">
                    <a:latin typeface="Times New Roman" pitchFamily="18" charset="0"/>
                  </a:rPr>
                  <a:t>B</a:t>
                </a:r>
              </a:p>
            </p:txBody>
          </p:sp>
        </p:grpSp>
        <p:sp>
          <p:nvSpPr>
            <p:cNvPr id="1033" name="Line 12"/>
            <p:cNvSpPr>
              <a:spLocks noChangeShapeType="1"/>
            </p:cNvSpPr>
            <p:nvPr/>
          </p:nvSpPr>
          <p:spPr bwMode="auto">
            <a:xfrm>
              <a:off x="1429" y="2296"/>
              <a:ext cx="0" cy="17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4" name="Line 13"/>
            <p:cNvSpPr>
              <a:spLocks noChangeShapeType="1"/>
            </p:cNvSpPr>
            <p:nvPr/>
          </p:nvSpPr>
          <p:spPr bwMode="auto">
            <a:xfrm>
              <a:off x="2336" y="2296"/>
              <a:ext cx="0" cy="17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5" name="Text Box 14"/>
            <p:cNvSpPr txBox="1">
              <a:spLocks noChangeArrowheads="1"/>
            </p:cNvSpPr>
            <p:nvPr/>
          </p:nvSpPr>
          <p:spPr bwMode="auto">
            <a:xfrm>
              <a:off x="1791" y="388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b="1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1036" name="Line 15"/>
            <p:cNvSpPr>
              <a:spLocks noChangeShapeType="1"/>
            </p:cNvSpPr>
            <p:nvPr/>
          </p:nvSpPr>
          <p:spPr bwMode="auto">
            <a:xfrm>
              <a:off x="2018" y="3974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37" name="Line 16"/>
            <p:cNvSpPr>
              <a:spLocks noChangeShapeType="1"/>
            </p:cNvSpPr>
            <p:nvPr/>
          </p:nvSpPr>
          <p:spPr bwMode="auto">
            <a:xfrm flipH="1">
              <a:off x="1429" y="3974"/>
              <a:ext cx="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684213" y="333375"/>
            <a:ext cx="82296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2</a:t>
            </a:r>
            <a:r>
              <a:rPr lang="zh-CN" altLang="en-US" b="1" dirty="0" smtClean="0">
                <a:solidFill>
                  <a:srgbClr val="00FF00"/>
                </a:solidFill>
                <a:ea typeface="楷体_GB2312" pitchFamily="49" charset="-122"/>
              </a:rPr>
              <a:t>、</a:t>
            </a:r>
            <a:r>
              <a:rPr lang="en-US" altLang="zh-CN" b="1" dirty="0" smtClean="0">
                <a:solidFill>
                  <a:srgbClr val="00FF00"/>
                </a:solidFill>
                <a:ea typeface="楷体_GB2312" pitchFamily="49" charset="-122"/>
              </a:rPr>
              <a:t>P215-2</a:t>
            </a:r>
            <a:endParaRPr lang="zh-CN" altLang="en-US" dirty="0" smtClean="0">
              <a:solidFill>
                <a:srgbClr val="00FF00"/>
              </a:solidFill>
            </a:endParaRPr>
          </a:p>
        </p:txBody>
      </p:sp>
      <p:sp>
        <p:nvSpPr>
          <p:cNvPr id="11267" name="灯片编号占位符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4FEF75-5B76-4699-AA62-AAAB86A808D6}" type="slidenum">
              <a:rPr lang="zh-CN" altLang="en-US"/>
              <a:pPr/>
              <a:t>7</a:t>
            </a:fld>
            <a:endParaRPr lang="zh-CN" alt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9563" y="1989138"/>
            <a:ext cx="8604250" cy="14398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3600" b="1" kern="0" dirty="0" smtClean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设计一个分频比</a:t>
            </a:r>
            <a:r>
              <a:rPr lang="en-US" altLang="zh-CN" sz="3600" b="1" kern="0" dirty="0" smtClean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N=5</a:t>
            </a:r>
            <a:r>
              <a:rPr lang="zh-CN" altLang="en-US" sz="3600" b="1" kern="0" dirty="0" smtClean="0">
                <a:solidFill>
                  <a:schemeClr val="tx2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的整数分频电路，观察并记录时钟和输出波形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73876A-E451-4367-BB62-A63E0B0F1FE4}" type="slidenum">
              <a:rPr kumimoji="1" lang="en-US" altLang="zh-CN" sz="1400">
                <a:solidFill>
                  <a:schemeClr val="tx1"/>
                </a:solidFill>
                <a:latin typeface="Times New Roman" pitchFamily="18" charset="0"/>
              </a:rPr>
              <a:pPr/>
              <a:t>8</a:t>
            </a:fld>
            <a:endParaRPr kumimoji="1" lang="en-US" altLang="zh-CN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860550" y="468313"/>
            <a:ext cx="5422900" cy="703262"/>
          </a:xfrm>
        </p:spPr>
        <p:txBody>
          <a:bodyPr/>
          <a:lstStyle/>
          <a:p>
            <a:pPr>
              <a:defRPr/>
            </a:pPr>
            <a:r>
              <a:rPr lang="zh-CN" altLang="en-US" sz="3600" b="1" dirty="0">
                <a:solidFill>
                  <a:srgbClr val="00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设计思路</a:t>
            </a:r>
            <a:endParaRPr lang="en-US" altLang="zh-CN" sz="3600" b="1" dirty="0">
              <a:solidFill>
                <a:srgbClr val="00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12292" name="Rectangle 5"/>
          <p:cNvSpPr>
            <a:spLocks noRot="1" noChangeArrowheads="1"/>
          </p:cNvSpPr>
          <p:nvPr/>
        </p:nvSpPr>
        <p:spPr bwMode="auto">
          <a:xfrm>
            <a:off x="601663" y="1116013"/>
            <a:ext cx="82184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50000"/>
              </a:lnSpc>
              <a:buFontTx/>
              <a:buChar char="•"/>
            </a:pPr>
            <a:r>
              <a:rPr kumimoji="1" lang="zh-CN" altLang="en-US" sz="2800" b="1">
                <a:latin typeface="等线" pitchFamily="2" charset="-122"/>
                <a:ea typeface="等线" pitchFamily="2" charset="-122"/>
              </a:rPr>
              <a:t>可考虑使用</a:t>
            </a:r>
            <a:r>
              <a:rPr kumimoji="1" lang="en-US" altLang="zh-CN" sz="2800" b="1">
                <a:latin typeface="等线" pitchFamily="2" charset="-122"/>
                <a:ea typeface="等线" pitchFamily="2" charset="-122"/>
              </a:rPr>
              <a:t>74LS161</a:t>
            </a:r>
            <a:r>
              <a:rPr kumimoji="1" lang="zh-CN" altLang="en-US" sz="2800" b="1">
                <a:latin typeface="等线" pitchFamily="2" charset="-122"/>
                <a:ea typeface="等线" pitchFamily="2" charset="-122"/>
              </a:rPr>
              <a:t>构成一个</a:t>
            </a:r>
            <a:r>
              <a:rPr kumimoji="1" lang="en-US" altLang="zh-CN" sz="2800" b="1">
                <a:latin typeface="等线" pitchFamily="2" charset="-122"/>
                <a:ea typeface="等线" pitchFamily="2" charset="-122"/>
              </a:rPr>
              <a:t>M=</a:t>
            </a:r>
            <a:r>
              <a:rPr kumimoji="1" lang="en-US" altLang="zh-CN" sz="2800" b="1" i="1">
                <a:latin typeface="等线" pitchFamily="2" charset="-122"/>
                <a:ea typeface="等线" pitchFamily="2" charset="-122"/>
              </a:rPr>
              <a:t>5</a:t>
            </a:r>
            <a:r>
              <a:rPr kumimoji="1" lang="zh-CN" altLang="en-US" sz="2800" b="1">
                <a:latin typeface="等线" pitchFamily="2" charset="-122"/>
                <a:ea typeface="等线" pitchFamily="2" charset="-122"/>
              </a:rPr>
              <a:t>的计数器，从</a:t>
            </a:r>
            <a:r>
              <a:rPr kumimoji="1" lang="en-US" altLang="zh-CN" sz="2800" b="1">
                <a:latin typeface="等线" pitchFamily="2" charset="-122"/>
                <a:ea typeface="等线" pitchFamily="2" charset="-122"/>
              </a:rPr>
              <a:t>M=</a:t>
            </a:r>
            <a:r>
              <a:rPr kumimoji="1" lang="en-US" altLang="zh-CN" sz="2800" b="1" i="1">
                <a:latin typeface="等线" pitchFamily="2" charset="-122"/>
                <a:ea typeface="等线" pitchFamily="2" charset="-122"/>
              </a:rPr>
              <a:t>5</a:t>
            </a:r>
            <a:r>
              <a:rPr kumimoji="1" lang="zh-CN" altLang="en-US" sz="2800" b="1">
                <a:latin typeface="等线" pitchFamily="2" charset="-122"/>
                <a:ea typeface="等线" pitchFamily="2" charset="-122"/>
              </a:rPr>
              <a:t>计数器的最高位获得</a:t>
            </a:r>
            <a:r>
              <a:rPr kumimoji="1" lang="en-US" altLang="zh-CN" sz="2800" b="1">
                <a:latin typeface="等线" pitchFamily="2" charset="-122"/>
                <a:ea typeface="等线" pitchFamily="2" charset="-122"/>
              </a:rPr>
              <a:t>N=5</a:t>
            </a:r>
            <a:r>
              <a:rPr kumimoji="1" lang="zh-CN" altLang="en-US" sz="2800" b="1">
                <a:latin typeface="等线" pitchFamily="2" charset="-122"/>
                <a:ea typeface="等线" pitchFamily="2" charset="-122"/>
              </a:rPr>
              <a:t>分频后的输出波形。此波形的占空比是非对称的。如下图：</a:t>
            </a:r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3933825"/>
            <a:ext cx="295275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4643438" y="4005263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Times New Roman" pitchFamily="18" charset="0"/>
              </a:rPr>
              <a:t>Fin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4572000" y="458152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000" b="1">
                <a:latin typeface="Times New Roman" pitchFamily="18" charset="0"/>
              </a:rPr>
              <a:t>Fout</a:t>
            </a:r>
          </a:p>
        </p:txBody>
      </p:sp>
      <p:pic>
        <p:nvPicPr>
          <p:cNvPr id="12296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124200"/>
            <a:ext cx="321627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8DA890-9BE7-4651-A3DE-80FDBFF3D78E}" type="slidenum">
              <a:rPr kumimoji="1" lang="en-US" altLang="zh-CN" sz="140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kumimoji="1" lang="en-US" altLang="zh-CN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893175" cy="143986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Char char="•"/>
              <a:defRPr/>
            </a:pPr>
            <a:r>
              <a:rPr kumimoji="1" lang="zh-CN" altLang="en-US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为了获得对称占空比的</a:t>
            </a:r>
            <a:r>
              <a:rPr kumimoji="1" lang="en-US" altLang="zh-CN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N=</a:t>
            </a:r>
            <a:r>
              <a:rPr kumimoji="1" lang="zh-CN" altLang="en-US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奇整数分频波形（</a:t>
            </a:r>
            <a:r>
              <a:rPr kumimoji="1" lang="en-US" altLang="zh-CN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N=5</a:t>
            </a:r>
            <a:r>
              <a:rPr kumimoji="1" lang="zh-CN" altLang="en-US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），可先设计一个</a:t>
            </a:r>
            <a:r>
              <a:rPr kumimoji="1" lang="en-US" altLang="zh-CN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M=|N/2|(</a:t>
            </a:r>
            <a:r>
              <a:rPr kumimoji="1" lang="zh-CN" altLang="en-US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取整</a:t>
            </a:r>
            <a:r>
              <a:rPr kumimoji="1" lang="en-US" altLang="zh-CN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kumimoji="1" lang="zh-CN" altLang="en-US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的计数器，再添加一个异或门和一个</a:t>
            </a:r>
            <a:r>
              <a:rPr kumimoji="1" lang="en-US" altLang="zh-CN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D</a:t>
            </a:r>
            <a:r>
              <a:rPr kumimoji="1" lang="zh-CN" altLang="en-US" sz="2400" b="1" kern="1200" dirty="0">
                <a:latin typeface="等线" panose="02010600030101010101" pitchFamily="2" charset="-122"/>
                <a:ea typeface="等线" panose="02010600030101010101" pitchFamily="2" charset="-122"/>
              </a:rPr>
              <a:t>触发器。电路及波形如下：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388" y="2171700"/>
            <a:ext cx="559752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860925" y="4170363"/>
            <a:ext cx="3527425" cy="2008187"/>
            <a:chOff x="3198" y="2341"/>
            <a:chExt cx="2222" cy="1265"/>
          </a:xfrm>
        </p:grpSpPr>
        <p:pic>
          <p:nvPicPr>
            <p:cNvPr id="13320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96" y="2341"/>
              <a:ext cx="1724" cy="8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1" name="Text Box 6"/>
            <p:cNvSpPr txBox="1">
              <a:spLocks noChangeArrowheads="1"/>
            </p:cNvSpPr>
            <p:nvPr/>
          </p:nvSpPr>
          <p:spPr bwMode="auto">
            <a:xfrm>
              <a:off x="3334" y="2432"/>
              <a:ext cx="3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000">
                  <a:latin typeface="Times New Roman" pitchFamily="18" charset="0"/>
                </a:rPr>
                <a:t>Fin</a:t>
              </a:r>
            </a:p>
          </p:txBody>
        </p:sp>
        <p:sp>
          <p:nvSpPr>
            <p:cNvPr id="13322" name="Text Box 7"/>
            <p:cNvSpPr txBox="1">
              <a:spLocks noChangeArrowheads="1"/>
            </p:cNvSpPr>
            <p:nvPr/>
          </p:nvSpPr>
          <p:spPr bwMode="auto">
            <a:xfrm>
              <a:off x="3198" y="2840"/>
              <a:ext cx="54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000">
                  <a:latin typeface="Times New Roman" pitchFamily="18" charset="0"/>
                </a:rPr>
                <a:t>F(N/2)</a:t>
              </a:r>
            </a:p>
          </p:txBody>
        </p:sp>
        <p:sp>
          <p:nvSpPr>
            <p:cNvPr id="13323" name="Text Box 8"/>
            <p:cNvSpPr txBox="1">
              <a:spLocks noChangeArrowheads="1"/>
            </p:cNvSpPr>
            <p:nvPr/>
          </p:nvSpPr>
          <p:spPr bwMode="auto">
            <a:xfrm>
              <a:off x="3288" y="3249"/>
              <a:ext cx="4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2000">
                  <a:latin typeface="Times New Roman" pitchFamily="18" charset="0"/>
                </a:rPr>
                <a:t>Fout</a:t>
              </a:r>
            </a:p>
          </p:txBody>
        </p:sp>
        <p:pic>
          <p:nvPicPr>
            <p:cNvPr id="13324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96" y="3203"/>
              <a:ext cx="172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8" name="Line 10"/>
          <p:cNvSpPr>
            <a:spLocks noChangeShapeType="1"/>
          </p:cNvSpPr>
          <p:nvPr/>
        </p:nvSpPr>
        <p:spPr bwMode="auto">
          <a:xfrm>
            <a:off x="5724525" y="4025900"/>
            <a:ext cx="0" cy="22320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>
            <a:off x="7308850" y="4025900"/>
            <a:ext cx="0" cy="22320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ffice 主题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Pages>0</Pages>
  <Words>943</Words>
  <Characters>0</Characters>
  <Application>Microsoft Office PowerPoint</Application>
  <DocSecurity>0</DocSecurity>
  <PresentationFormat>全屏显示(4:3)</PresentationFormat>
  <Lines>0</Lines>
  <Paragraphs>74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</vt:lpstr>
      <vt:lpstr>位图图像</vt:lpstr>
      <vt:lpstr>幻灯片 1</vt:lpstr>
      <vt:lpstr>1．P215 - 1</vt:lpstr>
      <vt:lpstr>设计思路</vt:lpstr>
      <vt:lpstr>幻灯片 4</vt:lpstr>
      <vt:lpstr>调 测</vt:lpstr>
      <vt:lpstr>画多路波形图的注意事项</vt:lpstr>
      <vt:lpstr>2、P215-2</vt:lpstr>
      <vt:lpstr>设计思路</vt:lpstr>
      <vt:lpstr>幻灯片 9</vt:lpstr>
      <vt:lpstr>3、P197-3</vt:lpstr>
      <vt:lpstr>注意事项</vt:lpstr>
      <vt:lpstr>幻灯片 12</vt:lpstr>
    </vt:vector>
  </TitlesOfParts>
  <Manager/>
  <Company>WwW.YlmF.CoM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微软用户</dc:creator>
  <cp:keywords/>
  <dc:description/>
  <cp:lastModifiedBy>USER</cp:lastModifiedBy>
  <cp:revision>233</cp:revision>
  <cp:lastPrinted>1899-12-30T00:00:00Z</cp:lastPrinted>
  <dcterms:created xsi:type="dcterms:W3CDTF">2011-03-28T07:15:46Z</dcterms:created>
  <dcterms:modified xsi:type="dcterms:W3CDTF">2017-05-26T05:33:51Z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2052-6.6.0.2877</vt:lpwstr>
  </property>
</Properties>
</file>